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2" r:id="rId3"/>
    <p:sldId id="257" r:id="rId4"/>
    <p:sldId id="283" r:id="rId5"/>
    <p:sldId id="284" r:id="rId6"/>
    <p:sldId id="272" r:id="rId7"/>
    <p:sldId id="270" r:id="rId8"/>
    <p:sldId id="264" r:id="rId9"/>
    <p:sldId id="259" r:id="rId10"/>
    <p:sldId id="261" r:id="rId11"/>
    <p:sldId id="267" r:id="rId12"/>
    <p:sldId id="287" r:id="rId13"/>
    <p:sldId id="263" r:id="rId14"/>
    <p:sldId id="271" r:id="rId15"/>
    <p:sldId id="285" r:id="rId16"/>
    <p:sldId id="286" r:id="rId17"/>
    <p:sldId id="265" r:id="rId18"/>
    <p:sldId id="266" r:id="rId19"/>
    <p:sldId id="268" r:id="rId20"/>
    <p:sldId id="269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henry-barlow/635281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ank_You!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71F1-630F-0929-761C-D6D9F8A7F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Third stage of labor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03297-6FE6-04B1-318D-A6CEF0320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b="1" dirty="0"/>
              <a:t>Dr </a:t>
            </a:r>
            <a:r>
              <a:rPr lang="en-US" sz="4000" b="1" dirty="0" err="1"/>
              <a:t>parichehr</a:t>
            </a:r>
            <a:r>
              <a:rPr lang="en-US" sz="4000" b="1" dirty="0"/>
              <a:t> </a:t>
            </a:r>
            <a:r>
              <a:rPr lang="en-US" sz="4000" b="1" dirty="0" err="1"/>
              <a:t>pooransari</a:t>
            </a:r>
            <a:r>
              <a:rPr lang="en-US" sz="4000" b="1" dirty="0"/>
              <a:t> </a:t>
            </a:r>
            <a:r>
              <a:rPr lang="en-US" sz="4000" b="1" dirty="0" err="1"/>
              <a:t>perinatalogist</a:t>
            </a:r>
            <a:endParaRPr 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ACF4D-38A1-4B97-969C-D0A49BAEF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7191" y="935665"/>
            <a:ext cx="7315200" cy="23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4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365B9-3591-49CC-7915-73712978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Open Sans"/>
              </a:rPr>
              <a:t>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/>
              </a:rPr>
              <a:t>SSISTED EXPULSION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2BD-9A96-B394-BB2D-47C9057E0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444444"/>
                </a:solidFill>
                <a:latin typeface="Open Sans"/>
              </a:rPr>
              <a:t>C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ONTROLLED CORD TRACTION (MODIFIED BRANDT – ANDREWS METHOD)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Several checks to be made before proceeding 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An oxytocic drug has been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Open Sans"/>
              </a:rPr>
              <a:t>administeredIt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 has been given time to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Open Sans"/>
              </a:rPr>
              <a:t>actThe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 uterus is well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Open Sans"/>
              </a:rPr>
              <a:t>contractedCounter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 traction is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Open Sans"/>
              </a:rPr>
              <a:t>appliedThe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 signs of placental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Open Sans"/>
              </a:rPr>
              <a:t>seperation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 and descend are present</a:t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058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D2E2-1D64-28F6-0A18-EE8BCD99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96F91-ED74-3B23-AECA-14868C1D7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9" y="297712"/>
            <a:ext cx="11686162" cy="6294474"/>
          </a:xfrm>
        </p:spPr>
      </p:pic>
    </p:spTree>
    <p:extLst>
      <p:ext uri="{BB962C8B-B14F-4D97-AF65-F5344CB8AC3E}">
        <p14:creationId xmlns:p14="http://schemas.microsoft.com/office/powerpoint/2010/main" val="357087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11E1-ADDC-0115-1CD7-903CE072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68E957-75D1-3B04-452B-D794BE4AE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009" y="385983"/>
            <a:ext cx="12527280" cy="5629653"/>
          </a:xfrm>
        </p:spPr>
      </p:pic>
    </p:spTree>
    <p:extLst>
      <p:ext uri="{BB962C8B-B14F-4D97-AF65-F5344CB8AC3E}">
        <p14:creationId xmlns:p14="http://schemas.microsoft.com/office/powerpoint/2010/main" val="328826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0711-C294-EB40-28FB-E93001A2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marR="0" lvl="0" indent="-18288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COMPLETION OF THE THIRD STAGE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DB353-8A79-CA2D-6605-CDEF236F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Ensure that uterus is well contracted</a:t>
            </a:r>
          </a:p>
          <a:p>
            <a:r>
              <a:rPr lang="en-US" sz="2800" dirty="0"/>
              <a:t>Fresh blood loss is minimal</a:t>
            </a:r>
          </a:p>
          <a:p>
            <a:r>
              <a:rPr lang="en-US" sz="2800" dirty="0"/>
              <a:t>Inspection of the perineum and the lower vagina</a:t>
            </a:r>
          </a:p>
          <a:p>
            <a:r>
              <a:rPr lang="en-US" sz="2800" dirty="0"/>
              <a:t>Suture the episiotomy or any slight laceration</a:t>
            </a:r>
          </a:p>
          <a:p>
            <a:r>
              <a:rPr lang="en-US" sz="2800" dirty="0"/>
              <a:t>Change all the soiled linen</a:t>
            </a:r>
          </a:p>
          <a:p>
            <a:r>
              <a:rPr lang="en-US" sz="2800" dirty="0"/>
              <a:t>Cleanse the perineum</a:t>
            </a:r>
          </a:p>
          <a:p>
            <a:r>
              <a:rPr lang="en-US" sz="2800" dirty="0"/>
              <a:t>Application of sterile pad</a:t>
            </a:r>
          </a:p>
          <a:p>
            <a:r>
              <a:rPr lang="en-US" sz="2800" dirty="0"/>
              <a:t>Examination of the placenta membrane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396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4927-2F65-52B6-F6FC-1D295644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AD44EC-3F7D-4EFD-8951-784E342FE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465" y="0"/>
            <a:ext cx="9174616" cy="6858000"/>
          </a:xfrm>
        </p:spPr>
      </p:pic>
    </p:spTree>
    <p:extLst>
      <p:ext uri="{BB962C8B-B14F-4D97-AF65-F5344CB8AC3E}">
        <p14:creationId xmlns:p14="http://schemas.microsoft.com/office/powerpoint/2010/main" val="352843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FDD9-8566-76EF-290E-89C8527D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5C7513-1602-49B7-820B-799FA5037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791" y="466118"/>
            <a:ext cx="9321209" cy="6168597"/>
          </a:xfrm>
        </p:spPr>
      </p:pic>
    </p:spTree>
    <p:extLst>
      <p:ext uri="{BB962C8B-B14F-4D97-AF65-F5344CB8AC3E}">
        <p14:creationId xmlns:p14="http://schemas.microsoft.com/office/powerpoint/2010/main" val="229791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9B67-BB68-81DE-E0B9-5E2CAC9E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A4842-24E4-EE5C-97FE-3F13CA878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214" y="956936"/>
            <a:ext cx="10241280" cy="7674414"/>
          </a:xfrm>
        </p:spPr>
      </p:pic>
    </p:spTree>
    <p:extLst>
      <p:ext uri="{BB962C8B-B14F-4D97-AF65-F5344CB8AC3E}">
        <p14:creationId xmlns:p14="http://schemas.microsoft.com/office/powerpoint/2010/main" val="23500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7897-622B-0111-2E38-A34438F0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7F20DD-5B75-0500-1CE9-9B6861060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214" y="1778508"/>
            <a:ext cx="8725786" cy="507949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DAC2BA-45DD-3AF6-6BBB-FAC34938C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864108"/>
            <a:ext cx="7048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2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6FA6-4B43-D380-DBE5-3682B421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DDD37A-AFFC-E0D9-88AF-176FF55E5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98" y="446568"/>
            <a:ext cx="11449983" cy="5538308"/>
          </a:xfrm>
        </p:spPr>
      </p:pic>
    </p:spTree>
    <p:extLst>
      <p:ext uri="{BB962C8B-B14F-4D97-AF65-F5344CB8AC3E}">
        <p14:creationId xmlns:p14="http://schemas.microsoft.com/office/powerpoint/2010/main" val="390208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441A-95A6-24B7-C181-47419996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292C-748D-C9B4-ECCC-09608AFCF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Third stage Most crucial Life threatening complications</a:t>
            </a:r>
          </a:p>
          <a:p>
            <a:r>
              <a:rPr lang="en-US" sz="3600" dirty="0"/>
              <a:t>PPH(postpartum </a:t>
            </a:r>
            <a:r>
              <a:rPr lang="en-US" sz="3600" dirty="0" err="1"/>
              <a:t>haemorrhage</a:t>
            </a:r>
            <a:r>
              <a:rPr lang="en-US" sz="3600" dirty="0"/>
              <a:t>)</a:t>
            </a:r>
          </a:p>
          <a:p>
            <a:r>
              <a:rPr lang="en-US" sz="3600" dirty="0"/>
              <a:t>Retained placenta</a:t>
            </a:r>
          </a:p>
          <a:p>
            <a:r>
              <a:rPr lang="en-US" sz="3600" dirty="0"/>
              <a:t>Inversion of uterus</a:t>
            </a:r>
          </a:p>
          <a:p>
            <a:r>
              <a:rPr lang="en-US" sz="3600" dirty="0"/>
              <a:t>Pulmonary embolism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487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DF78-E4D9-5327-663F-19FEE296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5DBC54-6A4E-01B4-DB56-29047BCAC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367" y="404037"/>
            <a:ext cx="10653823" cy="5847907"/>
          </a:xfrm>
        </p:spPr>
      </p:pic>
    </p:spTree>
    <p:extLst>
      <p:ext uri="{BB962C8B-B14F-4D97-AF65-F5344CB8AC3E}">
        <p14:creationId xmlns:p14="http://schemas.microsoft.com/office/powerpoint/2010/main" val="377590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297C-B61D-FE4E-E56D-09837812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Prophylaxis of PPH Improvement of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3E048-2B8C-708C-267C-52C336A5B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health status of mother(Hb&gt;11gm%)</a:t>
            </a:r>
          </a:p>
          <a:p>
            <a:r>
              <a:rPr lang="en-US" sz="3200" dirty="0"/>
              <a:t>Identify high risk women</a:t>
            </a:r>
          </a:p>
          <a:p>
            <a:r>
              <a:rPr lang="en-US" sz="3200" dirty="0"/>
              <a:t>Plan for institutional delivery /SBA</a:t>
            </a:r>
          </a:p>
          <a:p>
            <a:r>
              <a:rPr lang="en-US" sz="3200" dirty="0"/>
              <a:t>Strict vigilance of all women in 3rd stage labor</a:t>
            </a:r>
          </a:p>
          <a:p>
            <a:r>
              <a:rPr lang="en-US" sz="3200" dirty="0"/>
              <a:t>Practice AMTSL in all</a:t>
            </a:r>
          </a:p>
          <a:p>
            <a:r>
              <a:rPr lang="en-US" sz="3200" dirty="0"/>
              <a:t>Examination of afterbirths ,should be a routine</a:t>
            </a:r>
          </a:p>
          <a:p>
            <a:r>
              <a:rPr lang="en-US" sz="3200" dirty="0"/>
              <a:t>Explore Uterovaginal canal following difficult/ instrumental, destructive delivery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4994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4241-3A45-48ED-9532-07D15CFE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7ED432-695A-7A91-BD52-F4D5B5BD8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1" y="297712"/>
            <a:ext cx="8738680" cy="6251944"/>
          </a:xfrm>
        </p:spPr>
      </p:pic>
    </p:spTree>
    <p:extLst>
      <p:ext uri="{BB962C8B-B14F-4D97-AF65-F5344CB8AC3E}">
        <p14:creationId xmlns:p14="http://schemas.microsoft.com/office/powerpoint/2010/main" val="39869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5B98-C88E-CBE4-EF55-E90BDDC2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5BC188-FBCB-1DA2-C12D-A27CF383E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381" y="297711"/>
            <a:ext cx="8940699" cy="6358269"/>
          </a:xfrm>
        </p:spPr>
      </p:pic>
    </p:spTree>
    <p:extLst>
      <p:ext uri="{BB962C8B-B14F-4D97-AF65-F5344CB8AC3E}">
        <p14:creationId xmlns:p14="http://schemas.microsoft.com/office/powerpoint/2010/main" val="4185226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C6D1-D33B-BFAB-5451-D3820CD2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E80BA1-F942-9500-0059-31F0CEED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926" y="-191386"/>
            <a:ext cx="8428074" cy="6858000"/>
          </a:xfrm>
        </p:spPr>
      </p:pic>
    </p:spTree>
    <p:extLst>
      <p:ext uri="{BB962C8B-B14F-4D97-AF65-F5344CB8AC3E}">
        <p14:creationId xmlns:p14="http://schemas.microsoft.com/office/powerpoint/2010/main" val="2736727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DE3F-F436-8E5F-EB0B-E4006EA1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oxytocin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9F0E98-3762-5434-6071-E312C71F6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1" y="233916"/>
            <a:ext cx="8537943" cy="6783572"/>
          </a:xfrm>
        </p:spPr>
      </p:pic>
    </p:spTree>
    <p:extLst>
      <p:ext uri="{BB962C8B-B14F-4D97-AF65-F5344CB8AC3E}">
        <p14:creationId xmlns:p14="http://schemas.microsoft.com/office/powerpoint/2010/main" val="256079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B4A6-392C-50AF-F990-D0B9C19E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metergin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AC3E3-91A0-E85B-5812-4617E4FBE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511" y="148856"/>
            <a:ext cx="8647851" cy="6709144"/>
          </a:xfrm>
        </p:spPr>
      </p:pic>
    </p:spTree>
    <p:extLst>
      <p:ext uri="{BB962C8B-B14F-4D97-AF65-F5344CB8AC3E}">
        <p14:creationId xmlns:p14="http://schemas.microsoft.com/office/powerpoint/2010/main" val="228265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7183-CC86-BA6D-A127-4BB9A695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misoprostol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462854-1F17-6089-5CAE-DC0728DEC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212652"/>
            <a:ext cx="8991599" cy="6273208"/>
          </a:xfrm>
        </p:spPr>
      </p:pic>
    </p:spTree>
    <p:extLst>
      <p:ext uri="{BB962C8B-B14F-4D97-AF65-F5344CB8AC3E}">
        <p14:creationId xmlns:p14="http://schemas.microsoft.com/office/powerpoint/2010/main" val="308927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CED2-A146-E811-478F-3833160C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B5A09F-27E5-9C70-3AC1-A04B2D836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260" y="632804"/>
            <a:ext cx="9110821" cy="5597875"/>
          </a:xfrm>
        </p:spPr>
      </p:pic>
    </p:spTree>
    <p:extLst>
      <p:ext uri="{BB962C8B-B14F-4D97-AF65-F5344CB8AC3E}">
        <p14:creationId xmlns:p14="http://schemas.microsoft.com/office/powerpoint/2010/main" val="620442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0881-D38A-E95A-0E98-0D6CD55A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7B935F-F21E-0DC3-0D47-4DF61FF4B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2419" y="595423"/>
            <a:ext cx="8536661" cy="6262577"/>
          </a:xfrm>
        </p:spPr>
      </p:pic>
    </p:spTree>
    <p:extLst>
      <p:ext uri="{BB962C8B-B14F-4D97-AF65-F5344CB8AC3E}">
        <p14:creationId xmlns:p14="http://schemas.microsoft.com/office/powerpoint/2010/main" val="2736111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A2E5-F28C-99B2-448A-391F9574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9C673-A139-72CA-C435-64256BDDB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37073" y="234086"/>
            <a:ext cx="7804297" cy="66239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D3542A-6B77-A75D-88A1-640C40604519}"/>
              </a:ext>
            </a:extLst>
          </p:cNvPr>
          <p:cNvSpPr txBox="1"/>
          <p:nvPr/>
        </p:nvSpPr>
        <p:spPr>
          <a:xfrm>
            <a:off x="3837073" y="6858000"/>
            <a:ext cx="7804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Thank_You!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7407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2DF9-B43C-6DF3-692E-D8F61114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6E9756-A6D8-2DDF-BDE4-CD8F73E1A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851" y="851879"/>
            <a:ext cx="8718698" cy="5825368"/>
          </a:xfrm>
        </p:spPr>
      </p:pic>
    </p:spTree>
    <p:extLst>
      <p:ext uri="{BB962C8B-B14F-4D97-AF65-F5344CB8AC3E}">
        <p14:creationId xmlns:p14="http://schemas.microsoft.com/office/powerpoint/2010/main" val="212267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DC3A-655E-B0AA-3001-5E750141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573237-3F32-762C-21F5-F7D53409F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153" y="0"/>
            <a:ext cx="8810847" cy="6858000"/>
          </a:xfrm>
        </p:spPr>
      </p:pic>
    </p:spTree>
    <p:extLst>
      <p:ext uri="{BB962C8B-B14F-4D97-AF65-F5344CB8AC3E}">
        <p14:creationId xmlns:p14="http://schemas.microsoft.com/office/powerpoint/2010/main" val="309651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0660-1ED1-6814-86A1-177DC694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0F5D8-AB39-1A6D-705D-98B0A80C0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950" y="191386"/>
            <a:ext cx="8747050" cy="6889898"/>
          </a:xfrm>
        </p:spPr>
      </p:pic>
    </p:spTree>
    <p:extLst>
      <p:ext uri="{BB962C8B-B14F-4D97-AF65-F5344CB8AC3E}">
        <p14:creationId xmlns:p14="http://schemas.microsoft.com/office/powerpoint/2010/main" val="246598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B9B0-4269-9956-36D7-40D34761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542816-0D55-5BC4-0385-AD9ED950A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153" y="255181"/>
            <a:ext cx="8995145" cy="6602819"/>
          </a:xfrm>
        </p:spPr>
      </p:pic>
    </p:spTree>
    <p:extLst>
      <p:ext uri="{BB962C8B-B14F-4D97-AF65-F5344CB8AC3E}">
        <p14:creationId xmlns:p14="http://schemas.microsoft.com/office/powerpoint/2010/main" val="366721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DE54-F792-10C6-0AA4-554D8506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A49F36-0768-9E4D-2E43-AA474D468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930" y="361507"/>
            <a:ext cx="10313582" cy="4986780"/>
          </a:xfrm>
        </p:spPr>
      </p:pic>
    </p:spTree>
    <p:extLst>
      <p:ext uri="{BB962C8B-B14F-4D97-AF65-F5344CB8AC3E}">
        <p14:creationId xmlns:p14="http://schemas.microsoft.com/office/powerpoint/2010/main" val="142927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9D8C-774D-8820-C4CA-41889BB9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THE PLACENTA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0E4F-B32E-F498-5A1B-A279783A0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Infractions that are recent(bright red) or old(gray patches)</a:t>
            </a:r>
          </a:p>
          <a:p>
            <a:r>
              <a:rPr lang="en-US" sz="2800" dirty="0" err="1"/>
              <a:t>Localised</a:t>
            </a:r>
            <a:r>
              <a:rPr lang="en-US" sz="2800" dirty="0"/>
              <a:t> calcification(flattened white plaques)</a:t>
            </a:r>
          </a:p>
          <a:p>
            <a:r>
              <a:rPr lang="en-US" sz="2800" dirty="0"/>
              <a:t>Lobes</a:t>
            </a:r>
          </a:p>
          <a:p>
            <a:r>
              <a:rPr lang="en-US" sz="2800" dirty="0"/>
              <a:t>Blood vessels</a:t>
            </a:r>
          </a:p>
          <a:p>
            <a:r>
              <a:rPr lang="en-US" sz="2800" dirty="0"/>
              <a:t>Insertion of the cord</a:t>
            </a:r>
          </a:p>
          <a:p>
            <a:r>
              <a:rPr lang="en-US" sz="2800" dirty="0"/>
              <a:t>Umbilical vessels</a:t>
            </a:r>
          </a:p>
          <a:p>
            <a:r>
              <a:rPr lang="en-US" sz="2800" dirty="0"/>
              <a:t>Cord length</a:t>
            </a:r>
          </a:p>
          <a:p>
            <a:r>
              <a:rPr lang="en-US" sz="2800" dirty="0"/>
              <a:t>Weight of the placenta</a:t>
            </a:r>
          </a:p>
        </p:txBody>
      </p:sp>
    </p:spTree>
    <p:extLst>
      <p:ext uri="{BB962C8B-B14F-4D97-AF65-F5344CB8AC3E}">
        <p14:creationId xmlns:p14="http://schemas.microsoft.com/office/powerpoint/2010/main" val="237496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A447-AA94-9B0C-CAAE-E6CA7636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2AA69-3BC9-4785-2918-3F0C0C8AA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Placental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Open Sans"/>
              </a:rPr>
              <a:t>seperation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 and descent occur spontaneously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Mothers efforts are used to aid expulsion</a:t>
            </a:r>
          </a:p>
          <a:p>
            <a:r>
              <a:rPr lang="en-US" sz="3200" b="0" i="0" dirty="0">
                <a:solidFill>
                  <a:srgbClr val="444444"/>
                </a:solidFill>
                <a:effectLst/>
                <a:latin typeface="Open Sans"/>
              </a:rPr>
              <a:t>Minimal assistance is given if mothers effort fails to deliver the placenta</a:t>
            </a:r>
          </a:p>
        </p:txBody>
      </p:sp>
    </p:spTree>
    <p:extLst>
      <p:ext uri="{BB962C8B-B14F-4D97-AF65-F5344CB8AC3E}">
        <p14:creationId xmlns:p14="http://schemas.microsoft.com/office/powerpoint/2010/main" val="267494784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1598</TotalTime>
  <Words>260</Words>
  <Application>Microsoft Office PowerPoint</Application>
  <PresentationFormat>Widescreen</PresentationFormat>
  <Paragraphs>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Corbel</vt:lpstr>
      <vt:lpstr>Open Sans</vt:lpstr>
      <vt:lpstr>Wingdings 2</vt:lpstr>
      <vt:lpstr>Frame</vt:lpstr>
      <vt:lpstr>Third stage of labor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OF THE PLACENTA </vt:lpstr>
      <vt:lpstr>PowerPoint Presentation</vt:lpstr>
      <vt:lpstr>ASSISTED EXPULSION</vt:lpstr>
      <vt:lpstr>PowerPoint Presentation</vt:lpstr>
      <vt:lpstr>PowerPoint Presentation</vt:lpstr>
      <vt:lpstr> COMPLETION OF THE THIRD STAGE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Prophylaxis of PPH Improvement of </vt:lpstr>
      <vt:lpstr>PowerPoint Presentation</vt:lpstr>
      <vt:lpstr>PowerPoint Presentation</vt:lpstr>
      <vt:lpstr>PowerPoint Presentation</vt:lpstr>
      <vt:lpstr>oxytocin</vt:lpstr>
      <vt:lpstr>metergin</vt:lpstr>
      <vt:lpstr>misoprostol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Dr.Pooransari</dc:creator>
  <cp:lastModifiedBy>Dr.Pooransari</cp:lastModifiedBy>
  <cp:revision>21</cp:revision>
  <dcterms:created xsi:type="dcterms:W3CDTF">2023-01-30T18:20:28Z</dcterms:created>
  <dcterms:modified xsi:type="dcterms:W3CDTF">2023-02-01T08:20:27Z</dcterms:modified>
</cp:coreProperties>
</file>